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11/14/2020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11/14/2020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11/14/2020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11/14/2020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11/14/2020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11/14/2020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11/14/2020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11/14/2020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11/14/2020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11/14/2020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11/14/2020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11/14/2020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FADA0E-094D-4FA3-9628-B1FFAA40CD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11808" y="1775792"/>
            <a:ext cx="5518066" cy="3921766"/>
          </a:xfrm>
        </p:spPr>
        <p:txBody>
          <a:bodyPr>
            <a:normAutofit fontScale="90000"/>
          </a:bodyPr>
          <a:lstStyle/>
          <a:p>
            <a:r>
              <a:rPr lang="es-PY" b="1" dirty="0" err="1"/>
              <a:t>Recomendaciónpara</a:t>
            </a:r>
            <a:r>
              <a:rPr lang="es-PY" b="1" dirty="0"/>
              <a:t> el cálculo de honorarios profesionales</a:t>
            </a:r>
            <a:br>
              <a:rPr lang="es-PY" dirty="0"/>
            </a:br>
            <a:endParaRPr lang="es-PY" dirty="0"/>
          </a:p>
        </p:txBody>
      </p:sp>
    </p:spTree>
    <p:extLst>
      <p:ext uri="{BB962C8B-B14F-4D97-AF65-F5344CB8AC3E}">
        <p14:creationId xmlns:p14="http://schemas.microsoft.com/office/powerpoint/2010/main" val="1955762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23F659E-20E5-49BD-A83B-9480F156C2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3D07316-3341-4CE3-9954-C4DE8F6BE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6273859-BFBA-4A17-8DB6-C108AF1D2C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18" name="Rectangle 14">
            <a:extLst>
              <a:ext uri="{FF2B5EF4-FFF2-40B4-BE49-F238E27FC236}">
                <a16:creationId xmlns:a16="http://schemas.microsoft.com/office/drawing/2014/main" id="{E917AD9E-7CB4-4277-A0FF-790518E01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2B9721C-4FE4-4A6D-B3BE-E11AD76AA4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54AF95E-3667-4359-B4BD-53223D477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4525" y="808056"/>
            <a:ext cx="5338372" cy="1077229"/>
          </a:xfrm>
        </p:spPr>
        <p:txBody>
          <a:bodyPr>
            <a:normAutofit/>
          </a:bodyPr>
          <a:lstStyle/>
          <a:p>
            <a:pPr algn="l"/>
            <a:r>
              <a:rPr lang="es-PY" sz="2600" b="1" dirty="0"/>
              <a:t>Recomendación para el cálculo de honorarios profesionales</a:t>
            </a:r>
            <a:endParaRPr lang="es-PY" sz="2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CC1765-1A50-4549-AF79-0A695AE76B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890" r="34409" b="-2"/>
          <a:stretch/>
        </p:blipFill>
        <p:spPr>
          <a:xfrm>
            <a:off x="1011880" y="227"/>
            <a:ext cx="3051461" cy="685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36174D5C-93DD-4B19-B093-5DFE196FC5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07FE135-8CD2-4801-AFE8-CF42C4E17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9071" y="2052116"/>
            <a:ext cx="5343826" cy="3997828"/>
          </a:xfrm>
        </p:spPr>
        <p:txBody>
          <a:bodyPr>
            <a:normAutofit/>
          </a:bodyPr>
          <a:lstStyle/>
          <a:p>
            <a:pPr lvl="0" fontAlgn="base"/>
            <a:r>
              <a:rPr lang="es-PY" dirty="0"/>
              <a:t>Si has calculado de tus honorarios, </a:t>
            </a:r>
            <a:r>
              <a:rPr lang="es-PY" b="1" dirty="0"/>
              <a:t>sé serio y mantenlos</a:t>
            </a:r>
            <a:r>
              <a:rPr lang="es-PY" dirty="0"/>
              <a:t>, no te rebajes para alcanzar el precio que ha puesto otro, pues si baja de tu costo estarás perdiendo dinero a pesar de haber ganado un cliente.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D03E3A8-4AE7-4AFB-A48D-0D7651A282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910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3C4881A-8C8A-4CDA-A0FE-AB97B727A0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D90F03-8BA6-4709-9FB9-E87D06F584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1C8CB1C-7368-4C2E-8FE9-2AC4FEE6B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6D2EA88-5D0D-445B-9602-48CFA950E1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7C3D6E0-9FB1-4F52-92C8-E248672E14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BB627C1-DD4B-455A-B26C-EE09D6F305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0063FBD-D76F-4067-9F68-37D5F79B2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4351" y="808056"/>
            <a:ext cx="4168377" cy="1077229"/>
          </a:xfrm>
        </p:spPr>
        <p:txBody>
          <a:bodyPr>
            <a:normAutofit/>
          </a:bodyPr>
          <a:lstStyle/>
          <a:p>
            <a:pPr algn="l"/>
            <a:r>
              <a:rPr lang="es-PY" sz="2100" b="1" dirty="0"/>
              <a:t>Recomendación para el cálculo de honorarios profesionales</a:t>
            </a:r>
            <a:endParaRPr lang="es-PY" sz="2100" dirty="0"/>
          </a:p>
        </p:txBody>
      </p:sp>
      <p:pic>
        <p:nvPicPr>
          <p:cNvPr id="7" name="Graphic 6" descr="Calculadora">
            <a:extLst>
              <a:ext uri="{FF2B5EF4-FFF2-40B4-BE49-F238E27FC236}">
                <a16:creationId xmlns:a16="http://schemas.microsoft.com/office/drawing/2014/main" id="{8E3456D8-366A-4BEA-91B5-7502514B39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59297" y="1538808"/>
            <a:ext cx="3781046" cy="3781046"/>
          </a:xfrm>
          <a:prstGeom prst="rect">
            <a:avLst/>
          </a:prstGeom>
          <a:ln>
            <a:gradFill flip="none" rotWithShape="1">
              <a:gsLst>
                <a:gs pos="86000">
                  <a:schemeClr val="accent6">
                    <a:lumMod val="67000"/>
                  </a:schemeClr>
                </a:gs>
                <a:gs pos="20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  <a:effectLst>
            <a:innerShdw blurRad="127000">
              <a:prstClr val="black">
                <a:alpha val="90000"/>
              </a:prstClr>
            </a:innerShdw>
          </a:effectLst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91033D-814B-4BE7-8FAD-32EE8FD788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4351" y="2052116"/>
            <a:ext cx="4168378" cy="3997828"/>
          </a:xfrm>
        </p:spPr>
        <p:txBody>
          <a:bodyPr>
            <a:normAutofit/>
          </a:bodyPr>
          <a:lstStyle/>
          <a:p>
            <a:pPr lvl="0" fontAlgn="base"/>
            <a:r>
              <a:rPr lang="es-PY" sz="1800" b="1" dirty="0"/>
              <a:t>Calcula tu precio y dirígete al mercado que esté dispuesto a pagarlo</a:t>
            </a:r>
            <a:r>
              <a:rPr lang="es-PY" sz="1800" dirty="0"/>
              <a:t>.  </a:t>
            </a:r>
          </a:p>
          <a:p>
            <a:pPr lvl="0" fontAlgn="base"/>
            <a:r>
              <a:rPr lang="es-PY" sz="1800" b="1" dirty="0"/>
              <a:t>Debes cobrar los servicios que no estén claramente definidos en tu presupuesto</a:t>
            </a:r>
            <a:r>
              <a:rPr lang="es-PY" sz="1800" dirty="0"/>
              <a:t>.  </a:t>
            </a:r>
          </a:p>
          <a:p>
            <a:endParaRPr lang="es-PY" sz="18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29D0103-E516-40BA-80AB-C2C3FFBD31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211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D3C906-7271-4AFD-BF7E-B0A4A41D7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Y" sz="3600" b="1" dirty="0"/>
              <a:t>Recomendación para el cálculo de honorarios profesionales</a:t>
            </a:r>
            <a:endParaRPr lang="es-PY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7C07F4-3971-46C6-B77B-7BB0C6638E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es-PY" b="1" dirty="0">
                <a:solidFill>
                  <a:schemeClr val="tx2"/>
                </a:solidFill>
              </a:rPr>
              <a:t>Limita el tiempo del servicio en contrato</a:t>
            </a:r>
            <a:r>
              <a:rPr lang="es-PY" dirty="0">
                <a:solidFill>
                  <a:schemeClr val="tx2"/>
                </a:solidFill>
              </a:rPr>
              <a:t>.  Si calculas el presupuesto para una duración de horas en un año, indica el sobrecosto que supondrá cada mes de retraso.</a:t>
            </a:r>
          </a:p>
          <a:p>
            <a:pPr lvl="0" fontAlgn="base"/>
            <a:r>
              <a:rPr lang="es-PY" b="1" dirty="0">
                <a:solidFill>
                  <a:schemeClr val="tx2"/>
                </a:solidFill>
              </a:rPr>
              <a:t>Detalla muy bien tus presupuestos</a:t>
            </a:r>
            <a:r>
              <a:rPr lang="es-PY" dirty="0">
                <a:solidFill>
                  <a:schemeClr val="tx2"/>
                </a:solidFill>
              </a:rPr>
              <a:t>, que quede bien claro lo que entra y lo que no entra.</a:t>
            </a:r>
          </a:p>
        </p:txBody>
      </p:sp>
    </p:spTree>
    <p:extLst>
      <p:ext uri="{BB962C8B-B14F-4D97-AF65-F5344CB8AC3E}">
        <p14:creationId xmlns:p14="http://schemas.microsoft.com/office/powerpoint/2010/main" val="1426724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36B20E3-D593-4A8C-A2AA-56FB474BB2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6AD163D-DF9A-4473-8CA3-1B5EBA7A20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19B12C9-621B-42E9-AD7F-90F7233A6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A71E721F-AD23-4F89-B0CE-D4532D31BA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722622D-BEFC-47A0-93B7-C6C33EE3C8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6F7F7AC-3AB4-4866-B697-0F669C8DF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D7DA86C-6437-43D6-8EF5-2709C441C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5524" y="808056"/>
            <a:ext cx="5283139" cy="1077229"/>
          </a:xfrm>
        </p:spPr>
        <p:txBody>
          <a:bodyPr>
            <a:normAutofit/>
          </a:bodyPr>
          <a:lstStyle/>
          <a:p>
            <a:pPr algn="l"/>
            <a:r>
              <a:rPr lang="es-PY" sz="2600" b="1" dirty="0"/>
              <a:t>Recomendación para el cálculo de honorarios profesionales</a:t>
            </a:r>
            <a:endParaRPr lang="es-PY" sz="26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4242CB3-7399-47AB-8F61-F04112BF3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762" y="0"/>
            <a:ext cx="30572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Compromisos">
            <a:extLst>
              <a:ext uri="{FF2B5EF4-FFF2-40B4-BE49-F238E27FC236}">
                <a16:creationId xmlns:a16="http://schemas.microsoft.com/office/drawing/2014/main" id="{1DA64278-E770-4236-9BF9-4EFE6AC952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26491" y="2219512"/>
            <a:ext cx="2413730" cy="2413730"/>
          </a:xfrm>
          <a:prstGeom prst="rect">
            <a:avLst/>
          </a:prstGeom>
          <a:ln w="12700">
            <a:noFill/>
          </a:ln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B8590CD9-BF74-4B4F-A419-446613F71A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38840" y="236476"/>
            <a:ext cx="2577134" cy="6378945"/>
          </a:xfrm>
          <a:prstGeom prst="rect">
            <a:avLst/>
          </a:prstGeom>
          <a:noFill/>
          <a:ln w="9525">
            <a:solidFill>
              <a:schemeClr val="accent6">
                <a:lumMod val="60000"/>
                <a:lumOff val="4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Marcador de contenido 2">
            <a:extLst>
              <a:ext uri="{FF2B5EF4-FFF2-40B4-BE49-F238E27FC236}">
                <a16:creationId xmlns:a16="http://schemas.microsoft.com/office/drawing/2014/main" id="{68D98C4F-F8EC-469C-A31B-9DC1F08F5F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0069" y="2052116"/>
            <a:ext cx="5288593" cy="3997828"/>
          </a:xfrm>
        </p:spPr>
        <p:txBody>
          <a:bodyPr>
            <a:normAutofit/>
          </a:bodyPr>
          <a:lstStyle/>
          <a:p>
            <a:pPr lvl="0" fontAlgn="base">
              <a:lnSpc>
                <a:spcPct val="110000"/>
              </a:lnSpc>
            </a:pPr>
            <a:r>
              <a:rPr lang="es-PY" sz="1900" b="1"/>
              <a:t>Ponerle precio a todo hará que tenga valor</a:t>
            </a:r>
            <a:r>
              <a:rPr lang="es-PY" sz="1900"/>
              <a:t>, de manera que si al final decides no cobrarlo, será un detalle que tendrás con el cliente frente a la percepción de obligación que tendría el cliente de que hicieras algo que no se ha detallado ni valorado. </a:t>
            </a:r>
          </a:p>
          <a:p>
            <a:pPr lvl="0" fontAlgn="base">
              <a:lnSpc>
                <a:spcPct val="110000"/>
              </a:lnSpc>
            </a:pPr>
            <a:r>
              <a:rPr lang="es-PY" sz="1900" b="1"/>
              <a:t>Ten siempre un contrato firmado</a:t>
            </a:r>
            <a:r>
              <a:rPr lang="es-PY" sz="1900"/>
              <a:t> en el que se detallen las condiciones de todo, por supuesto también de los precios y de los servicios que quedan incluidos.  Te ahorrarás muchos problemas.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CFE036E-914A-4143-B505-959D0786D6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75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23F659E-20E5-49BD-A83B-9480F156C2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3D07316-3341-4CE3-9954-C4DE8F6BE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6273859-BFBA-4A17-8DB6-C108AF1D2C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917AD9E-7CB4-4277-A0FF-790518E01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2B9721C-4FE4-4A6D-B3BE-E11AD76AA4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71379DB-47C0-4147-A604-A36F9EFDC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4525" y="808056"/>
            <a:ext cx="5338372" cy="1077229"/>
          </a:xfrm>
        </p:spPr>
        <p:txBody>
          <a:bodyPr>
            <a:normAutofit/>
          </a:bodyPr>
          <a:lstStyle/>
          <a:p>
            <a:pPr algn="l"/>
            <a:r>
              <a:rPr lang="es-PY" sz="2600" b="1" dirty="0"/>
              <a:t>Recomendación para el cálculo de honorarios profesionales</a:t>
            </a:r>
            <a:endParaRPr lang="es-PY" sz="2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BA1AAC-1E58-4BF6-9C77-47835B3579D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3524" r="36887"/>
          <a:stretch/>
        </p:blipFill>
        <p:spPr>
          <a:xfrm>
            <a:off x="1011880" y="227"/>
            <a:ext cx="3051461" cy="685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36174D5C-93DD-4B19-B093-5DFE196FC5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24F021-F147-41B8-B15C-BB21487A13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9071" y="2052116"/>
            <a:ext cx="5343826" cy="3997828"/>
          </a:xfrm>
        </p:spPr>
        <p:txBody>
          <a:bodyPr>
            <a:normAutofit/>
          </a:bodyPr>
          <a:lstStyle/>
          <a:p>
            <a:pPr lvl="0" fontAlgn="base"/>
            <a:r>
              <a:rPr lang="es-PY" dirty="0"/>
              <a:t>Establece </a:t>
            </a:r>
            <a:r>
              <a:rPr lang="es-PY" b="1" dirty="0"/>
              <a:t>formas de pago claras</a:t>
            </a:r>
            <a:r>
              <a:rPr lang="es-PY" dirty="0"/>
              <a:t>, con plazos definidos tanto de facturación como de pago desde la fecha de factura.</a:t>
            </a:r>
          </a:p>
          <a:p>
            <a:pPr lvl="0" fontAlgn="base"/>
            <a:r>
              <a:rPr lang="es-PY" b="1" dirty="0"/>
              <a:t>Hacer ofertas y descuentos no es malo.</a:t>
            </a:r>
            <a:r>
              <a:rPr lang="es-PY" dirty="0"/>
              <a:t> Si haces una oferta o un descuento, que tenga un objetivo a futuro, ya sea de captación, fidelización o de ganar visibilidad, pero que sirva para algo.  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D03E3A8-4AE7-4AFB-A48D-0D7651A282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729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9">
            <a:extLst>
              <a:ext uri="{FF2B5EF4-FFF2-40B4-BE49-F238E27FC236}">
                <a16:creationId xmlns:a16="http://schemas.microsoft.com/office/drawing/2014/main" id="{736B20E3-D593-4A8C-A2AA-56FB474BB2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11">
            <a:extLst>
              <a:ext uri="{FF2B5EF4-FFF2-40B4-BE49-F238E27FC236}">
                <a16:creationId xmlns:a16="http://schemas.microsoft.com/office/drawing/2014/main" id="{36AD163D-DF9A-4473-8CA3-1B5EBA7A20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30" name="Picture 13">
            <a:extLst>
              <a:ext uri="{FF2B5EF4-FFF2-40B4-BE49-F238E27FC236}">
                <a16:creationId xmlns:a16="http://schemas.microsoft.com/office/drawing/2014/main" id="{819B12C9-621B-42E9-AD7F-90F7233A6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31" name="Rectangle 15">
            <a:extLst>
              <a:ext uri="{FF2B5EF4-FFF2-40B4-BE49-F238E27FC236}">
                <a16:creationId xmlns:a16="http://schemas.microsoft.com/office/drawing/2014/main" id="{A71E721F-AD23-4F89-B0CE-D4532D31BA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17">
            <a:extLst>
              <a:ext uri="{FF2B5EF4-FFF2-40B4-BE49-F238E27FC236}">
                <a16:creationId xmlns:a16="http://schemas.microsoft.com/office/drawing/2014/main" id="{B722622D-BEFC-47A0-93B7-C6C33EE3C8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19">
            <a:extLst>
              <a:ext uri="{FF2B5EF4-FFF2-40B4-BE49-F238E27FC236}">
                <a16:creationId xmlns:a16="http://schemas.microsoft.com/office/drawing/2014/main" id="{06F7F7AC-3AB4-4866-B697-0F669C8DF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DCAB0C2-3BFF-436C-86E3-4EA1EA16C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5524" y="808056"/>
            <a:ext cx="5283139" cy="1077229"/>
          </a:xfrm>
        </p:spPr>
        <p:txBody>
          <a:bodyPr>
            <a:normAutofit/>
          </a:bodyPr>
          <a:lstStyle/>
          <a:p>
            <a:pPr algn="l"/>
            <a:r>
              <a:rPr lang="es-PY" sz="2600" b="1"/>
              <a:t>Recomendación para el cálculo de honorarios profesionales</a:t>
            </a:r>
            <a:endParaRPr lang="es-PY" sz="2600"/>
          </a:p>
        </p:txBody>
      </p:sp>
      <p:sp>
        <p:nvSpPr>
          <p:cNvPr id="34" name="Rectangle 21">
            <a:extLst>
              <a:ext uri="{FF2B5EF4-FFF2-40B4-BE49-F238E27FC236}">
                <a16:creationId xmlns:a16="http://schemas.microsoft.com/office/drawing/2014/main" id="{F4242CB3-7399-47AB-8F61-F04112BF3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762" y="0"/>
            <a:ext cx="30572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Graphic 6" descr="Calculadora">
            <a:extLst>
              <a:ext uri="{FF2B5EF4-FFF2-40B4-BE49-F238E27FC236}">
                <a16:creationId xmlns:a16="http://schemas.microsoft.com/office/drawing/2014/main" id="{B862DDFB-1AB9-415C-A594-21E32F9760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26491" y="2219512"/>
            <a:ext cx="2413730" cy="2413730"/>
          </a:xfrm>
          <a:prstGeom prst="rect">
            <a:avLst/>
          </a:prstGeom>
          <a:ln w="12700">
            <a:noFill/>
          </a:ln>
        </p:spPr>
      </p:pic>
      <p:sp>
        <p:nvSpPr>
          <p:cNvPr id="36" name="Rectangle 23">
            <a:extLst>
              <a:ext uri="{FF2B5EF4-FFF2-40B4-BE49-F238E27FC236}">
                <a16:creationId xmlns:a16="http://schemas.microsoft.com/office/drawing/2014/main" id="{B8590CD9-BF74-4B4F-A419-446613F71A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38840" y="236476"/>
            <a:ext cx="2577134" cy="6378945"/>
          </a:xfrm>
          <a:prstGeom prst="rect">
            <a:avLst/>
          </a:prstGeom>
          <a:noFill/>
          <a:ln w="9525">
            <a:solidFill>
              <a:schemeClr val="accent6">
                <a:lumMod val="60000"/>
                <a:lumOff val="4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2A013CB-F0CD-4950-99A9-77A6FDB3D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0069" y="2052116"/>
            <a:ext cx="5288593" cy="3997828"/>
          </a:xfrm>
        </p:spPr>
        <p:txBody>
          <a:bodyPr>
            <a:normAutofit/>
          </a:bodyPr>
          <a:lstStyle/>
          <a:p>
            <a:pPr fontAlgn="base"/>
            <a:r>
              <a:rPr lang="es-PY" dirty="0"/>
              <a:t> </a:t>
            </a:r>
            <a:r>
              <a:rPr lang="es-PY" b="1" dirty="0"/>
              <a:t>No regales algo que has realizado con esfuerzo a cambio de nada.</a:t>
            </a:r>
            <a:endParaRPr lang="es-PY" dirty="0"/>
          </a:p>
          <a:p>
            <a:endParaRPr lang="es-PY" dirty="0"/>
          </a:p>
        </p:txBody>
      </p:sp>
      <p:sp>
        <p:nvSpPr>
          <p:cNvPr id="37" name="Rectangle 25">
            <a:extLst>
              <a:ext uri="{FF2B5EF4-FFF2-40B4-BE49-F238E27FC236}">
                <a16:creationId xmlns:a16="http://schemas.microsoft.com/office/drawing/2014/main" id="{6CFE036E-914A-4143-B505-959D0786D6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9307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2D251F"/>
      </a:dk2>
      <a:lt2>
        <a:srgbClr val="FAE9C5"/>
      </a:lt2>
      <a:accent1>
        <a:srgbClr val="ED3846"/>
      </a:accent1>
      <a:accent2>
        <a:srgbClr val="F87184"/>
      </a:accent2>
      <a:accent3>
        <a:srgbClr val="EC9DA9"/>
      </a:accent3>
      <a:accent4>
        <a:srgbClr val="ECC190"/>
      </a:accent4>
      <a:accent5>
        <a:srgbClr val="FFB268"/>
      </a:accent5>
      <a:accent6>
        <a:srgbClr val="F98657"/>
      </a:accent6>
      <a:hlink>
        <a:srgbClr val="B97669"/>
      </a:hlink>
      <a:folHlink>
        <a:srgbClr val="9E94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BCCF8060-3FCB-4641-B728-8A589529B13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324</Words>
  <Application>Microsoft Office PowerPoint</Application>
  <PresentationFormat>Panorámica</PresentationFormat>
  <Paragraphs>17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Arial</vt:lpstr>
      <vt:lpstr>MS Shell Dlg 2</vt:lpstr>
      <vt:lpstr>Wingdings</vt:lpstr>
      <vt:lpstr>Wingdings 3</vt:lpstr>
      <vt:lpstr>Madison</vt:lpstr>
      <vt:lpstr>Recomendaciónpara el cálculo de honorarios profesionales </vt:lpstr>
      <vt:lpstr>Recomendación para el cálculo de honorarios profesionales</vt:lpstr>
      <vt:lpstr>Recomendación para el cálculo de honorarios profesionales</vt:lpstr>
      <vt:lpstr>Recomendación para el cálculo de honorarios profesionales</vt:lpstr>
      <vt:lpstr>Recomendación para el cálculo de honorarios profesionales</vt:lpstr>
      <vt:lpstr>Recomendación para el cálculo de honorarios profesionales</vt:lpstr>
      <vt:lpstr>Recomendación para el cálculo de honorarios profesionales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Recomendaciónpara el cálculo de honorarios profesionales </dc:title>
  <dc:creator>Nadia</dc:creator>
  <cp:lastModifiedBy>Nadia</cp:lastModifiedBy>
  <cp:revision>1</cp:revision>
  <dcterms:created xsi:type="dcterms:W3CDTF">2020-11-14T11:42:26Z</dcterms:created>
  <dcterms:modified xsi:type="dcterms:W3CDTF">2020-11-14T11:43:07Z</dcterms:modified>
</cp:coreProperties>
</file>